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ad6a58bf7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ad6a58bf7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b36465b2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b36465b2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ad6a58bf7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ad6a58bf7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ad6a58bf7_0_2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ad6a58bf7_0_2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bbb9fde1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bbb9fde1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">
  <p:cSld name="AUTOLAYOUT"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3"/>
          <p:cNvSpPr txBox="1"/>
          <p:nvPr>
            <p:ph type="ctrTitle"/>
          </p:nvPr>
        </p:nvSpPr>
        <p:spPr>
          <a:xfrm>
            <a:off x="1837575" y="1251525"/>
            <a:ext cx="5445900" cy="2640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1">
  <p:cSld name="AUTOLAYOUT_1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6323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25" y="0"/>
            <a:ext cx="9143982" cy="3277800"/>
          </a:xfrm>
          <a:prstGeom prst="flowChartDocumen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11700" y="3537800"/>
            <a:ext cx="8097600" cy="10059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2">
  <p:cSld name="AUTOLAYOUT_2"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5"/>
          <p:cNvSpPr txBox="1"/>
          <p:nvPr>
            <p:ph idx="1" type="body"/>
          </p:nvPr>
        </p:nvSpPr>
        <p:spPr>
          <a:xfrm>
            <a:off x="630075" y="992625"/>
            <a:ext cx="3777600" cy="31722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3">
  <p:cSld name="AUTOLAYOUT_5"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 txBox="1"/>
          <p:nvPr>
            <p:ph type="ctrTitle"/>
          </p:nvPr>
        </p:nvSpPr>
        <p:spPr>
          <a:xfrm>
            <a:off x="1837575" y="1251525"/>
            <a:ext cx="5445900" cy="2640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b="1" sz="4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lpasset layout 4">
  <p:cSld name="AUTOLAYOUT_6"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607D8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7"/>
          <p:cNvSpPr/>
          <p:nvPr/>
        </p:nvSpPr>
        <p:spPr>
          <a:xfrm>
            <a:off x="5037500" y="751050"/>
            <a:ext cx="3641400" cy="3641400"/>
          </a:xfrm>
          <a:prstGeom prst="rect">
            <a:avLst/>
          </a:prstGeom>
          <a:noFill/>
          <a:ln cap="flat" cmpd="thinThick" w="76200">
            <a:solidFill>
              <a:srgbClr val="FFFFFF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7"/>
          <p:cNvSpPr txBox="1"/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b="1" sz="30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8"/>
          <p:cNvPicPr preferRelativeResize="0"/>
          <p:nvPr/>
        </p:nvPicPr>
        <p:blipFill rotWithShape="1">
          <a:blip r:embed="rId3">
            <a:alphaModFix amt="50000"/>
          </a:blip>
          <a:srcRect b="12495" l="0" r="0" t="12502"/>
          <a:stretch/>
        </p:blipFill>
        <p:spPr>
          <a:xfrm>
            <a:off x="0" y="0"/>
            <a:ext cx="9144005" cy="5143497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8"/>
          <p:cNvSpPr txBox="1"/>
          <p:nvPr>
            <p:ph type="ctrTitle"/>
          </p:nvPr>
        </p:nvSpPr>
        <p:spPr>
          <a:xfrm>
            <a:off x="1837575" y="1251525"/>
            <a:ext cx="5445900" cy="264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 sz="4800"/>
              <a:t>Bibelen som autoritet</a:t>
            </a: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9"/>
          <p:cNvPicPr preferRelativeResize="0"/>
          <p:nvPr/>
        </p:nvPicPr>
        <p:blipFill rotWithShape="1">
          <a:blip r:embed="rId3">
            <a:alphaModFix/>
          </a:blip>
          <a:srcRect b="1262" l="0" r="0" t="88"/>
          <a:stretch/>
        </p:blipFill>
        <p:spPr>
          <a:xfrm>
            <a:off x="200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9"/>
          <p:cNvSpPr txBox="1"/>
          <p:nvPr>
            <p:ph type="title"/>
          </p:nvPr>
        </p:nvSpPr>
        <p:spPr>
          <a:xfrm>
            <a:off x="5172950" y="923700"/>
            <a:ext cx="3370500" cy="329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Sejlrenden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ctrTitle"/>
          </p:nvPr>
        </p:nvSpPr>
        <p:spPr>
          <a:xfrm>
            <a:off x="526200" y="1251525"/>
            <a:ext cx="8129700" cy="264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2400">
                <a:solidFill>
                  <a:srgbClr val="FFFFFF"/>
                </a:solidFill>
              </a:rPr>
              <a:t>Grundlag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da" sz="2400">
                <a:solidFill>
                  <a:srgbClr val="FFFFFF"/>
                </a:solidFill>
              </a:rPr>
              <a:t>§ 2 Skolen bygger sin virksomhed på den kristne tro og overbevisning, at hele Bibelen er Guds inspirerede, fuldt troværdige ord og den </a:t>
            </a:r>
            <a:r>
              <a:rPr b="0" lang="da" sz="2400" u="sng">
                <a:solidFill>
                  <a:srgbClr val="FFFFFF"/>
                </a:solidFill>
              </a:rPr>
              <a:t>absolutte autoritet</a:t>
            </a:r>
            <a:r>
              <a:rPr b="0" lang="da" sz="2400">
                <a:solidFill>
                  <a:srgbClr val="FFFFFF"/>
                </a:solidFill>
              </a:rPr>
              <a:t> i </a:t>
            </a:r>
            <a:r>
              <a:rPr b="0" lang="da" sz="2400" u="sng">
                <a:solidFill>
                  <a:srgbClr val="FFFFFF"/>
                </a:solidFill>
              </a:rPr>
              <a:t>alle spørgsmål </a:t>
            </a:r>
            <a:r>
              <a:rPr b="0" lang="da" sz="2400">
                <a:solidFill>
                  <a:srgbClr val="FFFFFF"/>
                </a:solidFill>
              </a:rPr>
              <a:t>vedrørende </a:t>
            </a:r>
            <a:r>
              <a:rPr b="0" lang="da" sz="2400" u="sng">
                <a:solidFill>
                  <a:srgbClr val="FFFFFF"/>
                </a:solidFill>
              </a:rPr>
              <a:t>tro, lære og livsførelse</a:t>
            </a:r>
            <a:r>
              <a:rPr b="0" lang="da" sz="2400">
                <a:solidFill>
                  <a:srgbClr val="FFFFFF"/>
                </a:solidFill>
              </a:rPr>
              <a:t>, samt Den Danske Folkekirkes evangelisk-lutherske bekendelsesskrifter.</a:t>
            </a:r>
            <a:endParaRPr b="0" sz="24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1"/>
          <p:cNvPicPr preferRelativeResize="0"/>
          <p:nvPr/>
        </p:nvPicPr>
        <p:blipFill rotWithShape="1">
          <a:blip r:embed="rId3">
            <a:alphaModFix/>
          </a:blip>
          <a:srcRect b="26655" l="0" r="0" t="26655"/>
          <a:stretch/>
        </p:blipFill>
        <p:spPr>
          <a:xfrm>
            <a:off x="25" y="11280"/>
            <a:ext cx="9143982" cy="3201930"/>
          </a:xfrm>
          <a:prstGeom prst="flowChartDocument">
            <a:avLst/>
          </a:prstGeom>
          <a:noFill/>
          <a:ln>
            <a:noFill/>
          </a:ln>
        </p:spPr>
      </p:pic>
      <p:sp>
        <p:nvSpPr>
          <p:cNvPr id="94" name="Google Shape;94;p21"/>
          <p:cNvSpPr txBox="1"/>
          <p:nvPr>
            <p:ph type="ctrTitle"/>
          </p:nvPr>
        </p:nvSpPr>
        <p:spPr>
          <a:xfrm>
            <a:off x="311700" y="3537800"/>
            <a:ext cx="8097600" cy="100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a"/>
              <a:t>Absolut autoritet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 rotWithShape="1">
          <a:blip r:embed="rId3">
            <a:alphaModFix/>
          </a:blip>
          <a:srcRect b="0" l="13376" r="13368" t="0"/>
          <a:stretch/>
        </p:blipFill>
        <p:spPr>
          <a:xfrm>
            <a:off x="5022750" y="835500"/>
            <a:ext cx="3397200" cy="34782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630075" y="992625"/>
            <a:ext cx="3777600" cy="317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a" sz="3000"/>
              <a:t>Gruppearbejde</a:t>
            </a:r>
            <a:endParaRPr b="1"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da" sz="2400"/>
              <a:t>Hvordan kan Bibelen være absolut autoritet, når det gælder:</a:t>
            </a:r>
            <a:endParaRPr b="1" sz="2400"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SzPts val="2400"/>
              <a:buChar char="-"/>
            </a:pPr>
            <a:r>
              <a:rPr b="1" lang="da" sz="2400"/>
              <a:t>Tro?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b="1" lang="da" sz="2400"/>
              <a:t>Lære?</a:t>
            </a:r>
            <a:endParaRPr b="1"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b="1" lang="da" sz="2400"/>
              <a:t>Livsførelse?</a:t>
            </a:r>
            <a:endParaRPr b="1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